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Times New Roman Bold" charset="1" panose="02030802070405020303"/>
      <p:regular r:id="rId12"/>
    </p:embeddedFont>
    <p:embeddedFont>
      <p:font typeface="Arial Bold" charset="1" panose="020B0802020202020204"/>
      <p:regular r:id="rId13"/>
    </p:embeddedFont>
    <p:embeddedFont>
      <p:font typeface="Arial" charset="1" panose="020B0502020202020204"/>
      <p:regular r:id="rId14"/>
    </p:embeddedFont>
    <p:embeddedFont>
      <p:font typeface="Gordita Bold" charset="1" panose="00000000000000000000"/>
      <p:regular r:id="rId15"/>
    </p:embeddedFont>
    <p:embeddedFont>
      <p:font typeface="Gordita Light" charset="1" panose="00000000000000000000"/>
      <p:regular r:id="rId16"/>
    </p:embeddedFont>
    <p:embeddedFont>
      <p:font typeface="Times New Roman" charset="1" panose="02030502070405020303"/>
      <p:regular r:id="rId17"/>
    </p:embeddedFont>
    <p:embeddedFont>
      <p:font typeface="윤고딕" charset="1" panose="020B0503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sv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106149" y="0"/>
            <a:ext cx="4181851" cy="10287000"/>
            <a:chOff x="0" y="0"/>
            <a:chExt cx="1101393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01393" cy="2709333"/>
            </a:xfrm>
            <a:custGeom>
              <a:avLst/>
              <a:gdLst/>
              <a:ahLst/>
              <a:cxnLst/>
              <a:rect r="r" b="b" t="t" l="l"/>
              <a:pathLst>
                <a:path h="2709333" w="1101393">
                  <a:moveTo>
                    <a:pt x="0" y="0"/>
                  </a:moveTo>
                  <a:lnTo>
                    <a:pt x="1101393" y="0"/>
                  </a:lnTo>
                  <a:lnTo>
                    <a:pt x="110139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98C4E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1101393" cy="2728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95254" y="9070360"/>
            <a:ext cx="1076492" cy="504865"/>
            <a:chOff x="0" y="0"/>
            <a:chExt cx="1435322" cy="67315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762170" y="0"/>
              <a:ext cx="673153" cy="673153"/>
            </a:xfrm>
            <a:custGeom>
              <a:avLst/>
              <a:gdLst/>
              <a:ahLst/>
              <a:cxnLst/>
              <a:rect r="r" b="b" t="t" l="l"/>
              <a:pathLst>
                <a:path h="673153" w="673153">
                  <a:moveTo>
                    <a:pt x="0" y="0"/>
                  </a:moveTo>
                  <a:lnTo>
                    <a:pt x="673152" y="0"/>
                  </a:lnTo>
                  <a:lnTo>
                    <a:pt x="673152" y="673153"/>
                  </a:lnTo>
                  <a:lnTo>
                    <a:pt x="0" y="6731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true" flipV="false" rot="0">
              <a:off x="0" y="0"/>
              <a:ext cx="673153" cy="673153"/>
            </a:xfrm>
            <a:custGeom>
              <a:avLst/>
              <a:gdLst/>
              <a:ahLst/>
              <a:cxnLst/>
              <a:rect r="r" b="b" t="t" l="l"/>
              <a:pathLst>
                <a:path h="673153" w="673153">
                  <a:moveTo>
                    <a:pt x="673153" y="0"/>
                  </a:moveTo>
                  <a:lnTo>
                    <a:pt x="0" y="0"/>
                  </a:lnTo>
                  <a:lnTo>
                    <a:pt x="0" y="673153"/>
                  </a:lnTo>
                  <a:lnTo>
                    <a:pt x="673153" y="673153"/>
                  </a:lnTo>
                  <a:lnTo>
                    <a:pt x="673153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0" y="0"/>
            <a:ext cx="3516485" cy="2109891"/>
          </a:xfrm>
          <a:custGeom>
            <a:avLst/>
            <a:gdLst/>
            <a:ahLst/>
            <a:cxnLst/>
            <a:rect r="r" b="b" t="t" l="l"/>
            <a:pathLst>
              <a:path h="2109891" w="3516485">
                <a:moveTo>
                  <a:pt x="0" y="0"/>
                </a:moveTo>
                <a:lnTo>
                  <a:pt x="3516485" y="0"/>
                </a:lnTo>
                <a:lnTo>
                  <a:pt x="3516485" y="2109891"/>
                </a:lnTo>
                <a:lnTo>
                  <a:pt x="0" y="21098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810970" y="103684"/>
            <a:ext cx="3019879" cy="1902523"/>
          </a:xfrm>
          <a:custGeom>
            <a:avLst/>
            <a:gdLst/>
            <a:ahLst/>
            <a:cxnLst/>
            <a:rect r="r" b="b" t="t" l="l"/>
            <a:pathLst>
              <a:path h="1902523" w="3019879">
                <a:moveTo>
                  <a:pt x="0" y="0"/>
                </a:moveTo>
                <a:lnTo>
                  <a:pt x="3019878" y="0"/>
                </a:lnTo>
                <a:lnTo>
                  <a:pt x="3019878" y="1902523"/>
                </a:lnTo>
                <a:lnTo>
                  <a:pt x="0" y="19025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0" y="4917816"/>
            <a:ext cx="14106149" cy="5369184"/>
          </a:xfrm>
          <a:custGeom>
            <a:avLst/>
            <a:gdLst/>
            <a:ahLst/>
            <a:cxnLst/>
            <a:rect r="r" b="b" t="t" l="l"/>
            <a:pathLst>
              <a:path h="5369184" w="14106149">
                <a:moveTo>
                  <a:pt x="0" y="0"/>
                </a:moveTo>
                <a:lnTo>
                  <a:pt x="14106149" y="0"/>
                </a:lnTo>
                <a:lnTo>
                  <a:pt x="14106149" y="5369184"/>
                </a:lnTo>
                <a:lnTo>
                  <a:pt x="0" y="536918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32788" r="0" b="-42579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4106149" y="2212805"/>
            <a:ext cx="3812352" cy="5316017"/>
            <a:chOff x="0" y="0"/>
            <a:chExt cx="5083136" cy="7088023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104775"/>
              <a:ext cx="5083136" cy="6263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39"/>
                </a:lnSpc>
                <a:spcBef>
                  <a:spcPct val="0"/>
                </a:spcBef>
              </a:pPr>
              <a:r>
                <a:rPr lang="en-US" b="true" sz="2599">
                  <a:solidFill>
                    <a:srgbClr val="00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GROUPE 10 :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591397"/>
              <a:ext cx="5083136" cy="37511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19"/>
                </a:lnSpc>
              </a:pPr>
              <a:r>
                <a:rPr lang="en-US" sz="2299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CARON Raphaël </a:t>
              </a:r>
              <a:r>
                <a:rPr lang="en-US" sz="22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B2 info</a:t>
              </a:r>
            </a:p>
            <a:p>
              <a:pPr algn="l">
                <a:lnSpc>
                  <a:spcPts val="3219"/>
                </a:lnSpc>
              </a:pPr>
              <a:r>
                <a:rPr lang="en-US" sz="2299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HOOKOM Hans </a:t>
              </a:r>
              <a:r>
                <a:rPr lang="en-US" sz="22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B3 dev</a:t>
              </a:r>
            </a:p>
            <a:p>
              <a:pPr algn="l">
                <a:lnSpc>
                  <a:spcPts val="3219"/>
                </a:lnSpc>
              </a:pPr>
              <a:r>
                <a:rPr lang="en-US" sz="2299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JRIDI Dine</a:t>
              </a:r>
              <a:r>
                <a:rPr lang="en-US" sz="22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B3 Data</a:t>
              </a:r>
            </a:p>
            <a:p>
              <a:pPr algn="l">
                <a:lnSpc>
                  <a:spcPts val="3219"/>
                </a:lnSpc>
              </a:pPr>
              <a:r>
                <a:rPr lang="en-US" sz="2299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QUIATOL Evan </a:t>
              </a:r>
              <a:r>
                <a:rPr lang="en-US" sz="22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B2 Info</a:t>
              </a:r>
            </a:p>
            <a:p>
              <a:pPr algn="l">
                <a:lnSpc>
                  <a:spcPts val="3219"/>
                </a:lnSpc>
              </a:pPr>
              <a:r>
                <a:rPr lang="en-US" sz="2299" b="true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YOUSSOUF ALI Miyad </a:t>
              </a:r>
            </a:p>
            <a:p>
              <a:pPr algn="l">
                <a:lnSpc>
                  <a:spcPts val="3219"/>
                </a:lnSpc>
              </a:pPr>
              <a:r>
                <a:rPr lang="en-US" sz="22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B3 Dev</a:t>
              </a:r>
            </a:p>
            <a:p>
              <a:pPr algn="l">
                <a:lnSpc>
                  <a:spcPts val="3219"/>
                </a:lnSpc>
                <a:spcBef>
                  <a:spcPct val="0"/>
                </a:spcBef>
              </a:pP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5883639"/>
              <a:ext cx="5083136" cy="5837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29"/>
                </a:lnSpc>
                <a:spcBef>
                  <a:spcPct val="0"/>
                </a:spcBef>
              </a:pPr>
              <a:r>
                <a:rPr lang="en-US" b="true" sz="2449">
                  <a:solidFill>
                    <a:srgbClr val="00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PROJET ENCADRÉ PAR :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6594416"/>
              <a:ext cx="5083136" cy="4936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19"/>
                </a:lnSpc>
                <a:spcBef>
                  <a:spcPct val="0"/>
                </a:spcBef>
              </a:pPr>
              <a:r>
                <a:rPr lang="en-US" sz="2299" b="true">
                  <a:solidFill>
                    <a:srgbClr val="000000"/>
                  </a:solidFill>
                  <a:latin typeface="Gordita Bold"/>
                  <a:ea typeface="Gordita Bold"/>
                  <a:cs typeface="Gordita Bold"/>
                  <a:sym typeface="Gordita Bold"/>
                </a:rPr>
                <a:t>BEKKARA Mohamed</a:t>
              </a: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795254" y="1673958"/>
            <a:ext cx="11099236" cy="26503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75"/>
              </a:lnSpc>
            </a:pPr>
            <a:r>
              <a:rPr lang="en-US" sz="7599" spc="-205">
                <a:solidFill>
                  <a:srgbClr val="000000"/>
                </a:solidFill>
                <a:latin typeface="Gordita Light"/>
                <a:ea typeface="Gordita Light"/>
                <a:cs typeface="Gordita Light"/>
                <a:sym typeface="Gordita Light"/>
              </a:rPr>
              <a:t>Hackathon : </a:t>
            </a:r>
          </a:p>
          <a:p>
            <a:pPr algn="ctr">
              <a:lnSpc>
                <a:spcPts val="5251"/>
              </a:lnSpc>
            </a:pPr>
            <a:r>
              <a:rPr lang="en-US" sz="5199" spc="-14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Analyse des tweets clients d'Engie et</a:t>
            </a:r>
          </a:p>
          <a:p>
            <a:pPr algn="ctr" marL="0" indent="0" lvl="0">
              <a:lnSpc>
                <a:spcPts val="7675"/>
              </a:lnSpc>
              <a:spcBef>
                <a:spcPct val="0"/>
              </a:spcBef>
            </a:pPr>
            <a:r>
              <a:rPr lang="en-US" sz="7599" spc="-205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paramétrage d'Agents IA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637091" y="9760178"/>
            <a:ext cx="152400" cy="18097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1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8C4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166249" y="0"/>
            <a:ext cx="4121751" cy="10287000"/>
            <a:chOff x="0" y="0"/>
            <a:chExt cx="1085564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85564" cy="2709333"/>
            </a:xfrm>
            <a:custGeom>
              <a:avLst/>
              <a:gdLst/>
              <a:ahLst/>
              <a:cxnLst/>
              <a:rect r="r" b="b" t="t" l="l"/>
              <a:pathLst>
                <a:path h="2709333" w="1085564">
                  <a:moveTo>
                    <a:pt x="0" y="0"/>
                  </a:moveTo>
                  <a:lnTo>
                    <a:pt x="1085564" y="0"/>
                  </a:lnTo>
                  <a:lnTo>
                    <a:pt x="108556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1085564" cy="2728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0"/>
            <a:ext cx="4300493" cy="10287000"/>
            <a:chOff x="0" y="0"/>
            <a:chExt cx="666259" cy="159372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66259" cy="1593725"/>
            </a:xfrm>
            <a:custGeom>
              <a:avLst/>
              <a:gdLst/>
              <a:ahLst/>
              <a:cxnLst/>
              <a:rect r="r" b="b" t="t" l="l"/>
              <a:pathLst>
                <a:path h="1593725" w="666259">
                  <a:moveTo>
                    <a:pt x="0" y="0"/>
                  </a:moveTo>
                  <a:lnTo>
                    <a:pt x="666259" y="0"/>
                  </a:lnTo>
                  <a:lnTo>
                    <a:pt x="666259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136151" t="0" r="-136151" b="0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7050010" y="990560"/>
            <a:ext cx="504865" cy="504865"/>
          </a:xfrm>
          <a:custGeom>
            <a:avLst/>
            <a:gdLst/>
            <a:ahLst/>
            <a:cxnLst/>
            <a:rect r="r" b="b" t="t" l="l"/>
            <a:pathLst>
              <a:path h="504865" w="504865">
                <a:moveTo>
                  <a:pt x="0" y="0"/>
                </a:moveTo>
                <a:lnTo>
                  <a:pt x="504865" y="0"/>
                </a:lnTo>
                <a:lnTo>
                  <a:pt x="504865" y="504865"/>
                </a:lnTo>
                <a:lnTo>
                  <a:pt x="0" y="50486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166249" y="0"/>
            <a:ext cx="4121751" cy="10287000"/>
          </a:xfrm>
          <a:custGeom>
            <a:avLst/>
            <a:gdLst/>
            <a:ahLst/>
            <a:cxnLst/>
            <a:rect r="r" b="b" t="t" l="l"/>
            <a:pathLst>
              <a:path h="10287000" w="4121751">
                <a:moveTo>
                  <a:pt x="0" y="0"/>
                </a:moveTo>
                <a:lnTo>
                  <a:pt x="4121751" y="0"/>
                </a:lnTo>
                <a:lnTo>
                  <a:pt x="412175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6917" t="0" r="-41531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079446" y="3379058"/>
            <a:ext cx="7233293" cy="1310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0"/>
              </a:lnSpc>
            </a:pP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Exploitation d’un fichier CSV pour analyser des tweets adressés au service client d’Engie.</a:t>
            </a:r>
          </a:p>
          <a:p>
            <a:pPr algn="l">
              <a:lnSpc>
                <a:spcPts val="3250"/>
              </a:lnSpc>
            </a:pPr>
            <a:r>
              <a:rPr lang="en-US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 projet sera décomposé de la manière suivante :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457367" y="4905375"/>
            <a:ext cx="7233293" cy="3127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4999"/>
              </a:lnSpc>
              <a:buFont typeface="Arial"/>
              <a:buChar char="•"/>
            </a:pPr>
            <a:r>
              <a:rPr lang="en-US" sz="2499" spc="-3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Traitement des données</a:t>
            </a:r>
          </a:p>
          <a:p>
            <a:pPr algn="l" marL="539748" indent="-269874" lvl="1">
              <a:lnSpc>
                <a:spcPts val="4999"/>
              </a:lnSpc>
              <a:buFont typeface="Arial"/>
              <a:buChar char="•"/>
            </a:pPr>
            <a:r>
              <a:rPr lang="en-US" sz="2499" spc="-3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Calcul des KPI</a:t>
            </a:r>
          </a:p>
          <a:p>
            <a:pPr algn="l" marL="539748" indent="-269874" lvl="1">
              <a:lnSpc>
                <a:spcPts val="4999"/>
              </a:lnSpc>
              <a:buFont typeface="Arial"/>
              <a:buChar char="•"/>
            </a:pPr>
            <a:r>
              <a:rPr lang="en-US" sz="2499" spc="-3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Analyse de sentiment</a:t>
            </a:r>
          </a:p>
          <a:p>
            <a:pPr algn="l" marL="539748" indent="-269874" lvl="1">
              <a:lnSpc>
                <a:spcPts val="4999"/>
              </a:lnSpc>
              <a:buFont typeface="Arial"/>
              <a:buChar char="•"/>
            </a:pPr>
            <a:r>
              <a:rPr lang="en-US" sz="2499" spc="-3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Paramétrage agent IA</a:t>
            </a:r>
          </a:p>
          <a:p>
            <a:pPr algn="l">
              <a:lnSpc>
                <a:spcPts val="4999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5835289" y="895350"/>
            <a:ext cx="6477450" cy="224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 strike="noStrike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APERÇU</a:t>
            </a:r>
          </a:p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 strike="noStrike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DU PROJET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442321" y="9551786"/>
            <a:ext cx="152400" cy="18097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E1E3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11017" y="0"/>
            <a:ext cx="6638706" cy="10287000"/>
            <a:chOff x="0" y="0"/>
            <a:chExt cx="174846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48466" cy="2709333"/>
            </a:xfrm>
            <a:custGeom>
              <a:avLst/>
              <a:gdLst/>
              <a:ahLst/>
              <a:cxnLst/>
              <a:rect r="r" b="b" t="t" l="l"/>
              <a:pathLst>
                <a:path h="2709333" w="1748466">
                  <a:moveTo>
                    <a:pt x="0" y="0"/>
                  </a:moveTo>
                  <a:lnTo>
                    <a:pt x="1748466" y="0"/>
                  </a:lnTo>
                  <a:lnTo>
                    <a:pt x="174846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98C4E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1748466" cy="2728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196009" y="873125"/>
            <a:ext cx="323850" cy="323850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7196009" y="3109256"/>
            <a:ext cx="323850" cy="323850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7196009" y="4981575"/>
            <a:ext cx="323850" cy="323850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AutoShape 11" id="11"/>
          <p:cNvSpPr/>
          <p:nvPr/>
        </p:nvSpPr>
        <p:spPr>
          <a:xfrm>
            <a:off x="7357934" y="1196975"/>
            <a:ext cx="0" cy="1912281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7357934" y="3433106"/>
            <a:ext cx="0" cy="1548469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7357934" y="5305425"/>
            <a:ext cx="0" cy="2438019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4" id="14"/>
          <p:cNvGrpSpPr/>
          <p:nvPr/>
        </p:nvGrpSpPr>
        <p:grpSpPr>
          <a:xfrm rot="0">
            <a:off x="7196009" y="7743444"/>
            <a:ext cx="323850" cy="323850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AutoShape 16" id="16"/>
          <p:cNvSpPr/>
          <p:nvPr/>
        </p:nvSpPr>
        <p:spPr>
          <a:xfrm>
            <a:off x="7357934" y="8067294"/>
            <a:ext cx="0" cy="2219706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7" id="17"/>
          <p:cNvGrpSpPr/>
          <p:nvPr/>
        </p:nvGrpSpPr>
        <p:grpSpPr>
          <a:xfrm rot="0">
            <a:off x="8129459" y="773747"/>
            <a:ext cx="5168471" cy="1258550"/>
            <a:chOff x="0" y="0"/>
            <a:chExt cx="6891295" cy="1678066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85725"/>
              <a:ext cx="6891295" cy="6479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800" b="true">
                  <a:solidFill>
                    <a:srgbClr val="00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Charger et nettoyer les données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720275"/>
              <a:ext cx="6891295" cy="957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31801" indent="-215900" lvl="1">
                <a:lnSpc>
                  <a:spcPts val="28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Emoji</a:t>
              </a:r>
            </a:p>
            <a:p>
              <a:pPr algn="l" marL="431801" indent="-215900" lvl="1">
                <a:lnSpc>
                  <a:spcPts val="28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Liens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8129459" y="3035596"/>
            <a:ext cx="5168471" cy="1383665"/>
            <a:chOff x="0" y="0"/>
            <a:chExt cx="6891295" cy="1844887"/>
          </a:xfrm>
        </p:grpSpPr>
        <p:sp>
          <p:nvSpPr>
            <p:cNvPr name="TextBox 21" id="21"/>
            <p:cNvSpPr txBox="true"/>
            <p:nvPr/>
          </p:nvSpPr>
          <p:spPr>
            <a:xfrm rot="0">
              <a:off x="0" y="-85725"/>
              <a:ext cx="6891295" cy="6479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39"/>
                </a:lnSpc>
              </a:pPr>
              <a:r>
                <a:rPr lang="en-US" sz="2799" b="true">
                  <a:solidFill>
                    <a:srgbClr val="00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Convertir correctement les formats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713317"/>
              <a:ext cx="6891295" cy="11315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58" indent="-259079" lvl="1">
                <a:lnSpc>
                  <a:spcPts val="3359"/>
                </a:lnSpc>
                <a:buFont typeface="Arial"/>
                <a:buChar char="•"/>
              </a:pPr>
              <a:r>
                <a:rPr lang="en-US" sz="2399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Identifiant</a:t>
              </a:r>
            </a:p>
            <a:p>
              <a:pPr algn="l" marL="518158" indent="-259079" lvl="1">
                <a:lnSpc>
                  <a:spcPts val="3359"/>
                </a:lnSpc>
                <a:buFont typeface="Arial"/>
                <a:buChar char="•"/>
              </a:pPr>
              <a:r>
                <a:rPr lang="en-US" sz="2399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Date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8129459" y="7743444"/>
            <a:ext cx="5168471" cy="1924431"/>
            <a:chOff x="0" y="0"/>
            <a:chExt cx="6891295" cy="2565908"/>
          </a:xfrm>
        </p:grpSpPr>
        <p:sp>
          <p:nvSpPr>
            <p:cNvPr name="TextBox 24" id="24"/>
            <p:cNvSpPr txBox="true"/>
            <p:nvPr/>
          </p:nvSpPr>
          <p:spPr>
            <a:xfrm rot="0">
              <a:off x="0" y="875538"/>
              <a:ext cx="6891295" cy="16903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58" indent="-259079" lvl="1">
                <a:lnSpc>
                  <a:spcPts val="3359"/>
                </a:lnSpc>
                <a:buFont typeface="Arial"/>
                <a:buChar char="•"/>
              </a:pPr>
              <a:r>
                <a:rPr lang="en-US" sz="2399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Pandas</a:t>
              </a:r>
            </a:p>
            <a:p>
              <a:pPr algn="l" marL="518158" indent="-259079" lvl="1">
                <a:lnSpc>
                  <a:spcPts val="3359"/>
                </a:lnSpc>
                <a:buFont typeface="Arial"/>
                <a:buChar char="•"/>
              </a:pPr>
              <a:r>
                <a:rPr lang="en-US" sz="2399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Python</a:t>
              </a:r>
            </a:p>
            <a:p>
              <a:pPr algn="l" marL="518158" indent="-259079" lvl="1">
                <a:lnSpc>
                  <a:spcPts val="3359"/>
                </a:lnSpc>
                <a:buFont typeface="Arial"/>
                <a:buChar char="•"/>
              </a:pPr>
              <a:r>
                <a:rPr lang="en-US" sz="2399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Regex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-85725"/>
              <a:ext cx="6891295" cy="6479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800" b="true">
                  <a:solidFill>
                    <a:srgbClr val="00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Outils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8129459" y="4928837"/>
            <a:ext cx="5168471" cy="2488565"/>
            <a:chOff x="0" y="0"/>
            <a:chExt cx="6891295" cy="3318087"/>
          </a:xfrm>
        </p:grpSpPr>
        <p:sp>
          <p:nvSpPr>
            <p:cNvPr name="TextBox 27" id="27"/>
            <p:cNvSpPr txBox="true"/>
            <p:nvPr/>
          </p:nvSpPr>
          <p:spPr>
            <a:xfrm rot="0">
              <a:off x="0" y="-85725"/>
              <a:ext cx="6891295" cy="12575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39"/>
                </a:lnSpc>
              </a:pPr>
              <a:r>
                <a:rPr lang="en-US" sz="2799" b="true">
                  <a:solidFill>
                    <a:srgbClr val="000000"/>
                  </a:solidFill>
                  <a:latin typeface="Times New Roman Bold"/>
                  <a:ea typeface="Times New Roman Bold"/>
                  <a:cs typeface="Times New Roman Bold"/>
                  <a:sym typeface="Times New Roman Bold"/>
                </a:rPr>
                <a:t>Extraire des informations utiles sur 579 tweets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0" y="1627717"/>
              <a:ext cx="6891295" cy="16903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18158" indent="-259079" lvl="1">
                <a:lnSpc>
                  <a:spcPts val="3359"/>
                </a:lnSpc>
                <a:buFont typeface="Arial"/>
                <a:buChar char="•"/>
              </a:pPr>
              <a:r>
                <a:rPr lang="en-US" sz="2399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Types de pannes</a:t>
              </a:r>
            </a:p>
            <a:p>
              <a:pPr algn="l" marL="518158" indent="-259079" lvl="1">
                <a:lnSpc>
                  <a:spcPts val="3359"/>
                </a:lnSpc>
                <a:buFont typeface="Arial"/>
                <a:buChar char="•"/>
              </a:pPr>
              <a:r>
                <a:rPr lang="en-US" sz="2399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panne critique </a:t>
              </a:r>
            </a:p>
            <a:p>
              <a:pPr algn="l" marL="518158" indent="-259079" lvl="1">
                <a:lnSpc>
                  <a:spcPts val="3359"/>
                </a:lnSpc>
                <a:buFont typeface="Arial"/>
                <a:buChar char="•"/>
              </a:pPr>
              <a:r>
                <a:rPr lang="en-US" sz="2399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Nombre de plaintes par utilisateurs</a:t>
              </a: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676108" y="4276725"/>
            <a:ext cx="5473567" cy="162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00"/>
              </a:lnSpc>
              <a:spcBef>
                <a:spcPct val="0"/>
              </a:spcBef>
            </a:pPr>
            <a:r>
              <a:rPr lang="en-US" sz="5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TRAITEMENT DES DONNÉES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14166249" y="0"/>
            <a:ext cx="4121751" cy="10287000"/>
            <a:chOff x="0" y="0"/>
            <a:chExt cx="1085564" cy="2709333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085564" cy="2709333"/>
            </a:xfrm>
            <a:custGeom>
              <a:avLst/>
              <a:gdLst/>
              <a:ahLst/>
              <a:cxnLst/>
              <a:rect r="r" b="b" t="t" l="l"/>
              <a:pathLst>
                <a:path h="2709333" w="1085564">
                  <a:moveTo>
                    <a:pt x="0" y="0"/>
                  </a:moveTo>
                  <a:lnTo>
                    <a:pt x="1085564" y="0"/>
                  </a:lnTo>
                  <a:lnTo>
                    <a:pt x="108556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19050"/>
              <a:ext cx="1085564" cy="2728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00"/>
                </a:lnSpc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17440733" y="9570731"/>
            <a:ext cx="152400" cy="18097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836550" y="3105287"/>
            <a:ext cx="12311606" cy="6319104"/>
          </a:xfrm>
          <a:custGeom>
            <a:avLst/>
            <a:gdLst/>
            <a:ahLst/>
            <a:cxnLst/>
            <a:rect r="r" b="b" t="t" l="l"/>
            <a:pathLst>
              <a:path h="6319104" w="12311606">
                <a:moveTo>
                  <a:pt x="0" y="0"/>
                </a:moveTo>
                <a:lnTo>
                  <a:pt x="12311605" y="0"/>
                </a:lnTo>
                <a:lnTo>
                  <a:pt x="12311605" y="6319104"/>
                </a:lnTo>
                <a:lnTo>
                  <a:pt x="0" y="63191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49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438035" y="9589675"/>
            <a:ext cx="152400" cy="18097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4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-311017" y="0"/>
            <a:ext cx="3147567" cy="10287000"/>
            <a:chOff x="0" y="0"/>
            <a:chExt cx="828989" cy="270933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28989" cy="2709333"/>
            </a:xfrm>
            <a:custGeom>
              <a:avLst/>
              <a:gdLst/>
              <a:ahLst/>
              <a:cxnLst/>
              <a:rect r="r" b="b" t="t" l="l"/>
              <a:pathLst>
                <a:path h="2709333" w="828989">
                  <a:moveTo>
                    <a:pt x="0" y="0"/>
                  </a:moveTo>
                  <a:lnTo>
                    <a:pt x="828989" y="0"/>
                  </a:lnTo>
                  <a:lnTo>
                    <a:pt x="828989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98C4E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85725"/>
              <a:ext cx="828989" cy="27950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69"/>
                </a:lnSpc>
              </a:pPr>
              <a:r>
                <a:rPr lang="en-US" sz="28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Facture : 71%</a:t>
              </a:r>
            </a:p>
            <a:p>
              <a:pPr algn="ctr">
                <a:lnSpc>
                  <a:spcPts val="3769"/>
                </a:lnSpc>
              </a:pPr>
            </a:p>
            <a:p>
              <a:pPr algn="ctr">
                <a:lnSpc>
                  <a:spcPts val="3769"/>
                </a:lnSpc>
              </a:pPr>
              <a:r>
                <a:rPr lang="en-US" sz="28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Gaz : 52%</a:t>
              </a:r>
            </a:p>
            <a:p>
              <a:pPr algn="ctr">
                <a:lnSpc>
                  <a:spcPts val="3769"/>
                </a:lnSpc>
              </a:pPr>
            </a:p>
            <a:p>
              <a:pPr algn="ctr">
                <a:lnSpc>
                  <a:spcPts val="3769"/>
                </a:lnSpc>
              </a:pPr>
              <a:r>
                <a:rPr lang="en-US" sz="28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  Electricité :  43%</a:t>
              </a:r>
            </a:p>
            <a:p>
              <a:pPr algn="ctr">
                <a:lnSpc>
                  <a:spcPts val="3769"/>
                </a:lnSpc>
              </a:pPr>
            </a:p>
            <a:p>
              <a:pPr algn="ctr">
                <a:lnSpc>
                  <a:spcPts val="3769"/>
                </a:lnSpc>
              </a:pPr>
              <a:r>
                <a:rPr lang="en-US" sz="28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   Chauffage : 34%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5905275" y="1309694"/>
            <a:ext cx="6477450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999"/>
              </a:lnSpc>
              <a:spcBef>
                <a:spcPct val="0"/>
              </a:spcBef>
            </a:pPr>
            <a:r>
              <a:rPr lang="en-US" sz="49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KPI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5148155" y="0"/>
            <a:ext cx="3139845" cy="10287000"/>
            <a:chOff x="0" y="0"/>
            <a:chExt cx="826955" cy="27093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26955" cy="2709333"/>
            </a:xfrm>
            <a:custGeom>
              <a:avLst/>
              <a:gdLst/>
              <a:ahLst/>
              <a:cxnLst/>
              <a:rect r="r" b="b" t="t" l="l"/>
              <a:pathLst>
                <a:path h="2709333" w="826955">
                  <a:moveTo>
                    <a:pt x="0" y="0"/>
                  </a:moveTo>
                  <a:lnTo>
                    <a:pt x="826955" y="0"/>
                  </a:lnTo>
                  <a:lnTo>
                    <a:pt x="826955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98C4EC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76200"/>
              <a:ext cx="826955" cy="27855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79"/>
                </a:lnSpc>
              </a:pPr>
              <a:r>
                <a:rPr lang="en-US" sz="25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Consommation : 36%</a:t>
              </a:r>
            </a:p>
            <a:p>
              <a:pPr algn="ctr">
                <a:lnSpc>
                  <a:spcPts val="3379"/>
                </a:lnSpc>
              </a:pPr>
            </a:p>
            <a:p>
              <a:pPr algn="ctr">
                <a:lnSpc>
                  <a:spcPts val="3379"/>
                </a:lnSpc>
              </a:pPr>
              <a:r>
                <a:rPr lang="en-US" sz="25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Prix : 46%</a:t>
              </a:r>
            </a:p>
            <a:p>
              <a:pPr algn="ctr">
                <a:lnSpc>
                  <a:spcPts val="3379"/>
                </a:lnSpc>
              </a:pPr>
            </a:p>
            <a:p>
              <a:pPr algn="ctr">
                <a:lnSpc>
                  <a:spcPts val="3379"/>
                </a:lnSpc>
              </a:pPr>
              <a:r>
                <a:rPr lang="en-US" sz="25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Contrat : 60%</a:t>
              </a:r>
            </a:p>
            <a:p>
              <a:pPr algn="ctr">
                <a:lnSpc>
                  <a:spcPts val="3379"/>
                </a:lnSpc>
              </a:pPr>
            </a:p>
            <a:p>
              <a:pPr algn="ctr">
                <a:lnSpc>
                  <a:spcPts val="3379"/>
                </a:lnSpc>
              </a:pPr>
              <a:r>
                <a:rPr lang="en-US" sz="2599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Client : 47%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6105" y="0"/>
            <a:ext cx="8972225" cy="5930479"/>
            <a:chOff x="0" y="0"/>
            <a:chExt cx="2363055" cy="156193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3055" cy="1561937"/>
            </a:xfrm>
            <a:custGeom>
              <a:avLst/>
              <a:gdLst/>
              <a:ahLst/>
              <a:cxnLst/>
              <a:rect r="r" b="b" t="t" l="l"/>
              <a:pathLst>
                <a:path h="1561937" w="2363055">
                  <a:moveTo>
                    <a:pt x="0" y="0"/>
                  </a:moveTo>
                  <a:lnTo>
                    <a:pt x="2363055" y="0"/>
                  </a:lnTo>
                  <a:lnTo>
                    <a:pt x="2363055" y="1561937"/>
                  </a:lnTo>
                  <a:lnTo>
                    <a:pt x="0" y="1561937"/>
                  </a:lnTo>
                  <a:close/>
                </a:path>
              </a:pathLst>
            </a:custGeom>
            <a:solidFill>
              <a:srgbClr val="98C4E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2363055" cy="15809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6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46105" y="5930479"/>
            <a:ext cx="8972225" cy="4356521"/>
            <a:chOff x="0" y="0"/>
            <a:chExt cx="2363055" cy="114739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363055" cy="1147396"/>
            </a:xfrm>
            <a:custGeom>
              <a:avLst/>
              <a:gdLst/>
              <a:ahLst/>
              <a:cxnLst/>
              <a:rect r="r" b="b" t="t" l="l"/>
              <a:pathLst>
                <a:path h="1147396" w="2363055">
                  <a:moveTo>
                    <a:pt x="0" y="0"/>
                  </a:moveTo>
                  <a:lnTo>
                    <a:pt x="2363055" y="0"/>
                  </a:lnTo>
                  <a:lnTo>
                    <a:pt x="2363055" y="1147396"/>
                  </a:lnTo>
                  <a:lnTo>
                    <a:pt x="0" y="1147396"/>
                  </a:lnTo>
                  <a:close/>
                </a:path>
              </a:pathLst>
            </a:custGeom>
            <a:solidFill>
              <a:srgbClr val="FF3B4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2363055" cy="11664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260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860698" y="7219982"/>
            <a:ext cx="7158620" cy="1068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29"/>
              </a:lnSpc>
            </a:pPr>
            <a:r>
              <a:rPr lang="en-US" sz="2099">
                <a:solidFill>
                  <a:srgbClr val="FDFDFD"/>
                </a:solidFill>
                <a:latin typeface="Arial"/>
                <a:ea typeface="Arial"/>
                <a:cs typeface="Arial"/>
                <a:sym typeface="Arial"/>
              </a:rPr>
              <a:t>On remarque majoritairement que les tweets sont négatifs. Ce qui tombe sous le sens, en effet la plupart de la clientèle ne s’adresse à son fournisseur que quand il en a besoin.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10746" y="1826610"/>
            <a:ext cx="6301370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599"/>
              </a:lnSpc>
              <a:spcBef>
                <a:spcPct val="0"/>
              </a:spcBef>
            </a:pPr>
            <a:r>
              <a:rPr lang="en-US" sz="54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ANALYSE DE SENTIMENT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822036" y="1322588"/>
            <a:ext cx="7549927" cy="387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Diagramme de répartition des sentiments par We Agent IA</a:t>
            </a: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532243" y="1586342"/>
            <a:ext cx="8183371" cy="9300395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17259300" y="9229725"/>
            <a:ext cx="152400" cy="18097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83534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54" r="-2792" b="-1030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438035" y="9589675"/>
            <a:ext cx="152400" cy="18097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6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DAGhaR47FPE</dc:identifier>
  <dcterms:modified xsi:type="dcterms:W3CDTF">2011-08-01T06:04:30Z</dcterms:modified>
  <cp:revision>1</cp:revision>
  <dc:title>Présentation de données</dc:title>
</cp:coreProperties>
</file>

<file path=docProps/thumbnail.jpeg>
</file>